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8252dc4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8252dc4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6914596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6914596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6914596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6914596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69145963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69145963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69145963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69145963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6914596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6914596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6914596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6914596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8252dc4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8252dc4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5422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Презентация цифровой HR-платформы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/>
              <a:t>Финансовый директор</a:t>
            </a:r>
            <a:endParaRPr sz="800"/>
          </a:p>
        </p:txBody>
      </p:sp>
      <p:sp>
        <p:nvSpPr>
          <p:cNvPr id="303" name="Google Shape;303;p27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Человек 2</a:t>
            </a:r>
            <a:endParaRPr/>
          </a:p>
        </p:txBody>
      </p:sp>
      <p:pic>
        <p:nvPicPr>
          <p:cNvPr descr="offset_comp_457517_edited2.jpg" id="304" name="Google Shape;304;p27"/>
          <p:cNvPicPr preferRelativeResize="0"/>
          <p:nvPr/>
        </p:nvPicPr>
        <p:blipFill rotWithShape="1">
          <a:blip r:embed="rId3">
            <a:alphaModFix/>
          </a:blip>
          <a:srcRect b="16038" l="35221" r="15852" t="22747"/>
          <a:stretch/>
        </p:blipFill>
        <p:spPr>
          <a:xfrm>
            <a:off x="5146750" y="1184600"/>
            <a:ext cx="3997252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1100"/>
          </a:p>
        </p:txBody>
      </p:sp>
      <p:sp>
        <p:nvSpPr>
          <p:cNvPr id="306" name="Google Shape;306;p27"/>
          <p:cNvSpPr txBox="1"/>
          <p:nvPr/>
        </p:nvSpPr>
        <p:spPr>
          <a:xfrm>
            <a:off x="752203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A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571709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752203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B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3571709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752203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C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3571709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752203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D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3571709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4" name="Google Shape;314;p27"/>
          <p:cNvGrpSpPr/>
          <p:nvPr/>
        </p:nvGrpSpPr>
        <p:grpSpPr>
          <a:xfrm>
            <a:off x="1337136" y="3553575"/>
            <a:ext cx="2234577" cy="82200"/>
            <a:chOff x="1690385" y="3350900"/>
            <a:chExt cx="1823400" cy="82200"/>
          </a:xfrm>
        </p:grpSpPr>
        <p:sp>
          <p:nvSpPr>
            <p:cNvPr id="315" name="Google Shape;315;p27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7"/>
          <p:cNvGrpSpPr/>
          <p:nvPr/>
        </p:nvGrpSpPr>
        <p:grpSpPr>
          <a:xfrm>
            <a:off x="1337117" y="3775225"/>
            <a:ext cx="2234595" cy="82200"/>
            <a:chOff x="1690370" y="3572550"/>
            <a:chExt cx="1823415" cy="82200"/>
          </a:xfrm>
        </p:grpSpPr>
        <p:sp>
          <p:nvSpPr>
            <p:cNvPr id="318" name="Google Shape;318;p27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1337133" y="3969725"/>
            <a:ext cx="2234579" cy="82206"/>
            <a:chOff x="1690383" y="3767050"/>
            <a:chExt cx="1823402" cy="82206"/>
          </a:xfrm>
        </p:grpSpPr>
        <p:sp>
          <p:nvSpPr>
            <p:cNvPr id="321" name="Google Shape;321;p27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1337136" y="4184600"/>
            <a:ext cx="2234577" cy="82200"/>
            <a:chOff x="1690385" y="3981925"/>
            <a:chExt cx="1823400" cy="82200"/>
          </a:xfrm>
        </p:grpSpPr>
        <p:sp>
          <p:nvSpPr>
            <p:cNvPr id="324" name="Google Shape;324;p27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/>
              <a:t>Коммерческий директор</a:t>
            </a:r>
            <a:endParaRPr sz="800"/>
          </a:p>
        </p:txBody>
      </p:sp>
      <p:sp>
        <p:nvSpPr>
          <p:cNvPr id="331" name="Google Shape;331;p28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Человек 3</a:t>
            </a:r>
            <a:endParaRPr/>
          </a:p>
        </p:txBody>
      </p:sp>
      <p:sp>
        <p:nvSpPr>
          <p:cNvPr id="332" name="Google Shape;332;p28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</a:t>
            </a:r>
            <a:r>
              <a:rPr lang="ru" sz="1100"/>
              <a:t>.</a:t>
            </a:r>
            <a:endParaRPr sz="1100"/>
          </a:p>
        </p:txBody>
      </p:sp>
      <p:sp>
        <p:nvSpPr>
          <p:cNvPr id="333" name="Google Shape;333;p28"/>
          <p:cNvSpPr txBox="1"/>
          <p:nvPr/>
        </p:nvSpPr>
        <p:spPr>
          <a:xfrm>
            <a:off x="752203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A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3571709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752203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B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3571709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752203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C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3571709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752203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D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571709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1" name="Google Shape;341;p28"/>
          <p:cNvGrpSpPr/>
          <p:nvPr/>
        </p:nvGrpSpPr>
        <p:grpSpPr>
          <a:xfrm>
            <a:off x="1337136" y="3553575"/>
            <a:ext cx="2234577" cy="82200"/>
            <a:chOff x="1690385" y="3350900"/>
            <a:chExt cx="1823400" cy="82200"/>
          </a:xfrm>
        </p:grpSpPr>
        <p:sp>
          <p:nvSpPr>
            <p:cNvPr id="342" name="Google Shape;342;p28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8"/>
          <p:cNvGrpSpPr/>
          <p:nvPr/>
        </p:nvGrpSpPr>
        <p:grpSpPr>
          <a:xfrm>
            <a:off x="1337117" y="3775225"/>
            <a:ext cx="2234595" cy="82200"/>
            <a:chOff x="1690370" y="3572550"/>
            <a:chExt cx="1823415" cy="82200"/>
          </a:xfrm>
        </p:grpSpPr>
        <p:sp>
          <p:nvSpPr>
            <p:cNvPr id="345" name="Google Shape;345;p28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8"/>
          <p:cNvGrpSpPr/>
          <p:nvPr/>
        </p:nvGrpSpPr>
        <p:grpSpPr>
          <a:xfrm>
            <a:off x="1337133" y="3969725"/>
            <a:ext cx="2234579" cy="82206"/>
            <a:chOff x="1690383" y="3767050"/>
            <a:chExt cx="1823402" cy="82206"/>
          </a:xfrm>
        </p:grpSpPr>
        <p:sp>
          <p:nvSpPr>
            <p:cNvPr id="348" name="Google Shape;348;p28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8"/>
          <p:cNvGrpSpPr/>
          <p:nvPr/>
        </p:nvGrpSpPr>
        <p:grpSpPr>
          <a:xfrm>
            <a:off x="1337136" y="4184600"/>
            <a:ext cx="2234577" cy="82200"/>
            <a:chOff x="1690385" y="3981925"/>
            <a:chExt cx="1823400" cy="82200"/>
          </a:xfrm>
        </p:grpSpPr>
        <p:sp>
          <p:nvSpPr>
            <p:cNvPr id="351" name="Google Shape;351;p28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442889_edtied2.jpg" id="353" name="Google Shape;353;p28"/>
          <p:cNvPicPr preferRelativeResize="0"/>
          <p:nvPr/>
        </p:nvPicPr>
        <p:blipFill rotWithShape="1">
          <a:blip r:embed="rId3">
            <a:alphaModFix/>
          </a:blip>
          <a:srcRect b="34280" l="29212" r="25768" t="10659"/>
          <a:stretch/>
        </p:blipFill>
        <p:spPr>
          <a:xfrm>
            <a:off x="5146750" y="1184600"/>
            <a:ext cx="3997253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Этап 3</a:t>
            </a:r>
            <a:endParaRPr sz="1200"/>
          </a:p>
        </p:txBody>
      </p:sp>
      <p:sp>
        <p:nvSpPr>
          <p:cNvPr id="359" name="Google Shape;359;p29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Полный функционал платформы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/>
        </p:nvSpPr>
        <p:spPr>
          <a:xfrm>
            <a:off x="1354650" y="1905000"/>
            <a:ext cx="6434700" cy="26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/>
              <a:t>Управление персоналом</a:t>
            </a:r>
            <a:endParaRPr sz="1600"/>
          </a:p>
          <a:p>
            <a:pPr indent="-29527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Доступ к историческим данным сотрудников, занимаемым должностям и заработной плате и бонусной части каждого сотрудника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Система ЭДО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Шаблоны договоров и система согласования договора в зависимости от должности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HR-уведомления: окончание трудового договора, продление медицинских книжек, обязательное обучениe сотрудника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Конструктор тестов и опросов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Показатели и коэффициенты распределения персонала по различным категориям, управленческий дашборд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Контроль соблюдения квалификационных требований и HR-запросов</a:t>
            </a:r>
            <a:endParaRPr sz="110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050"/>
              <a:buFont typeface="Roboto"/>
              <a:buChar char="●"/>
            </a:pPr>
            <a:r>
              <a:rPr lang="ru" sz="1100"/>
              <a:t>Корпоративная социальная сеть с мгновенными сообщениями и чатом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/>
        </p:nvSpPr>
        <p:spPr>
          <a:xfrm>
            <a:off x="1354650" y="1742725"/>
            <a:ext cx="6434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/>
              <a:t>Отпуска и отсутствия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Автоматическая отправка изображения документов с помощью смартфона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Автоматический счетчик отсутствий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Расчет дополнительных часов работы, их перевод в дополнительные выходные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Автоматический контроль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регулярными отсутствиями, частичной занятостью, праздничными днями..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больничными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количеством отработанных часов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дополнительными часами работы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Регулирование времени отдыха и оплачиваемого отсутствия на работе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отпусками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Ключевые показатели поиска: уровень отсутствий, их причины, по служебной необходимости/несанкционированные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/>
        </p:nvSpPr>
        <p:spPr>
          <a:xfrm>
            <a:off x="1354650" y="1382900"/>
            <a:ext cx="6434700" cy="3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2000"/>
              <a:t>Управление талантами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/>
              <a:t>Рекрутинг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Расширенное управление: настройка анкет, создание новых предложений, публикация в конфиденциальном режиме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Пул талантов: управление свободными откликами, классификация и выстраивание иерархии среди кандидатур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Персонализированный карьерный сайт (публикация объявлений, сбор заявок)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Отдельная карточка для каждого кандидата в рейтинговой системе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Автоматизированное управление кандидатами: прием, автоматизированная сортировка, удаление одинаковых резюме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Онлайн-тесты оценки: разработка и загрузка тестов на компетенции, автоматическая коррекция и подсчет баллов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Сквозная аналитика каналов привлечения сотрудников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Корпоративный внутренний чат для обмена наблюдениями разных оценщиков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/>
        </p:nvSpPr>
        <p:spPr>
          <a:xfrm>
            <a:off x="1354650" y="1382900"/>
            <a:ext cx="64347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2000"/>
              <a:t>Управление талантами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/>
              <a:t>Адаптация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Автоматическая подстройка программы адаптации под конкретного сотрудника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Анализ программы адаптации и реальных действий сотрудника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Персонализированный карьерный сайт (публикация объявлений, сбор заявок)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Личный чат-бот помощник, отвечающий на самые распространенные вопросы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Нейросеть, которая дает рекомендации для устранения проблем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Спасибо!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 к созданию платформы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641850" y="1908300"/>
            <a:ext cx="77763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Быстрая эволюция навыков в условиях диджитализации влияет на процесс отбора и найма сотрудников. Изменение ожиданий талантливых специалистов по карьерному и персональному росту, быстрая смена их ролей в компании и формирование новых должностей на основе уже существующих – все это стимулирует HR-профессионалов применять новые взгляды и методы подбора сотрудников.</a:t>
            </a:r>
            <a:endParaRPr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Чат-боты отобрали подходящие резюме, эйчары провели онлайн-собеседование с наиболее перспективными соискателями, самый подходящий на должность кандидат вышел на работу. Скорее всего, вышел дистанционно. И если раньше коллеги, начальник или сотрудник HR-службы быстро вводили новичка в курс дела, давали для изучения брошюры о корпоративных ценностях и социальных программах компании, обменивались опытом и знаниями, приглашали, наконец, выпить кофе и принять участие в корпоративе, то сегодня процесс адаптации новых сотрудников все больше уходит в онлайн. При этом 14% HR-специалистов работают с IT-системой, которая сама формирует программу адаптации сотрудников в зависимости от их должности, 4% — применяют для адаптации чат-боты.</a:t>
            </a:r>
            <a:endParaRPr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рынка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Под каждого сотрудника необходима своя скорректированная программа адаптации</a:t>
            </a:r>
            <a:endParaRPr sz="1100"/>
          </a:p>
        </p:txBody>
      </p:sp>
      <p:sp>
        <p:nvSpPr>
          <p:cNvPr id="190" name="Google Shape;190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При переходе на “удаленку” требуется сохранить всю инфраструктуру рабочего места сотрудника без потери качества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2" name="Google Shape;192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При массовом найме HR-департамент требует все новых специалистов, что является затратной статьей для бизнеса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Решения по сотрудника должны приниматься на основе данных о его действия, но зачастую эти данные являются устаревшими или не собираются вовсе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Цель проекта</a:t>
            </a:r>
            <a:endParaRPr sz="1200"/>
          </a:p>
        </p:txBody>
      </p:sp>
      <p:sp>
        <p:nvSpPr>
          <p:cNvPr id="201" name="Google Shape;201;p21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Забрать у HR-специалистов рутинные задачи по найму и адаптации персонала и дать бизнесу реальную оценку кандидатов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Вся ЦА делится на 2</a:t>
            </a:r>
            <a:endParaRPr sz="1100"/>
          </a:p>
        </p:txBody>
      </p:sp>
      <p:sp>
        <p:nvSpPr>
          <p:cNvPr id="208" name="Google Shape;208;p22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  | </a:t>
            </a:r>
            <a:r>
              <a:rPr lang="ru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ru" sz="1000">
                <a:latin typeface="Lato"/>
                <a:ea typeface="Lato"/>
                <a:cs typeface="Lato"/>
                <a:sym typeface="Lato"/>
              </a:rPr>
              <a:t>Введите свой текст здесь </a:t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  |</a:t>
            </a:r>
            <a:r>
              <a:rPr b="1" lang="ru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ru" sz="1000">
                <a:latin typeface="Lato"/>
                <a:ea typeface="Lato"/>
                <a:cs typeface="Lato"/>
                <a:sym typeface="Lato"/>
              </a:rPr>
              <a:t>Введите свой текст здесь Введите свой текст здесь 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  |</a:t>
            </a:r>
            <a:r>
              <a:rPr b="1" lang="ru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ru" sz="1000">
                <a:latin typeface="Lato"/>
                <a:ea typeface="Lato"/>
                <a:cs typeface="Lato"/>
                <a:sym typeface="Lato"/>
              </a:rPr>
              <a:t>Введите свой текст здесь Введите свой текст здесь 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   |</a:t>
            </a:r>
            <a:r>
              <a:rPr b="1" lang="ru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ru" sz="1000">
                <a:latin typeface="Lato"/>
                <a:ea typeface="Lato"/>
                <a:cs typeface="Lato"/>
                <a:sym typeface="Lato"/>
              </a:rPr>
              <a:t>Введите свой текст здесь 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   | </a:t>
            </a:r>
            <a:r>
              <a:rPr lang="ru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ru" sz="1000">
                <a:latin typeface="Lato"/>
                <a:ea typeface="Lato"/>
                <a:cs typeface="Lato"/>
                <a:sym typeface="Lato"/>
              </a:rPr>
              <a:t>Введите свой текст здесь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План разработки</a:t>
            </a:r>
            <a:endParaRPr sz="800"/>
          </a:p>
        </p:txBody>
      </p:sp>
      <p:sp>
        <p:nvSpPr>
          <p:cNvPr id="218" name="Google Shape;218;p23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Введите свой текст здесь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0" name="Google Shape;220;p23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/>
              <a:t>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700"/>
          </a:p>
        </p:txBody>
      </p:sp>
      <p:sp>
        <p:nvSpPr>
          <p:cNvPr id="221" name="Google Shape;221;p23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Введите свой текст здесь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3" name="Google Shape;223;p23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4" name="Google Shape;224;p23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3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Введите свой текст здесь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6" name="Google Shape;226;p23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7" name="Google Shape;227;p23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Введите свой текст здесь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9" name="Google Shape;229;p23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0" name="Google Shape;230;p23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Введите свой текст здесь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32" name="Google Shape;232;p23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pic>
        <p:nvPicPr>
          <p:cNvPr descr="shutterstock_429987889_edited.jpg" id="233" name="Google Shape;233;p23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3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35" name="Google Shape;235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3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38" name="Google Shape;238;p2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" name="Google Shape;239;p2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41" name="Google Shape;241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44" name="Google Shape;244;p2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2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23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47" name="Google Shape;247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" name="Google Shape;248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Этап 2</a:t>
            </a:r>
            <a:endParaRPr sz="1200"/>
          </a:p>
        </p:txBody>
      </p:sp>
      <p:sp>
        <p:nvSpPr>
          <p:cNvPr id="254" name="Google Shape;254;p2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Команда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 b="0"/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721250" y="1965150"/>
            <a:ext cx="22077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Введите свой текст здесь Введите свой текст здесь Введите свой текст здесь Введите свой текст здесь Введите свой текст здесь Введите свой текст здесь</a:t>
            </a:r>
            <a:r>
              <a:rPr lang="ru" sz="1100"/>
              <a:t>.</a:t>
            </a:r>
            <a:endParaRPr sz="1100"/>
          </a:p>
        </p:txBody>
      </p:sp>
      <p:pic>
        <p:nvPicPr>
          <p:cNvPr descr="offset_comp_460623_edited2.jpg" id="261" name="Google Shape;261;p25"/>
          <p:cNvPicPr preferRelativeResize="0"/>
          <p:nvPr/>
        </p:nvPicPr>
        <p:blipFill rotWithShape="1">
          <a:blip r:embed="rId3">
            <a:alphaModFix/>
          </a:blip>
          <a:srcRect b="13763" l="18414" r="49922" t="7989"/>
          <a:stretch/>
        </p:blipFill>
        <p:spPr>
          <a:xfrm>
            <a:off x="3123150" y="1184600"/>
            <a:ext cx="1978073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">
                <a:solidFill>
                  <a:srgbClr val="FFFFFF"/>
                </a:solidFill>
              </a:rPr>
              <a:t>Генеральный директор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Человек 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57517_edited3.jpg" id="264" name="Google Shape;264;p25"/>
          <p:cNvPicPr preferRelativeResize="0"/>
          <p:nvPr/>
        </p:nvPicPr>
        <p:blipFill rotWithShape="1">
          <a:blip r:embed="rId4">
            <a:alphaModFix/>
          </a:blip>
          <a:srcRect b="18785" l="43063" r="32250" t="20063"/>
          <a:stretch/>
        </p:blipFill>
        <p:spPr>
          <a:xfrm>
            <a:off x="5146775" y="1184600"/>
            <a:ext cx="1973625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">
                <a:solidFill>
                  <a:srgbClr val="FFFFFF"/>
                </a:solidFill>
              </a:rPr>
              <a:t>Финансовый директор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Человек 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42889_edtied2.jpg" id="267" name="Google Shape;267;p25"/>
          <p:cNvPicPr preferRelativeResize="0"/>
          <p:nvPr/>
        </p:nvPicPr>
        <p:blipFill rotWithShape="1">
          <a:blip r:embed="rId5">
            <a:alphaModFix/>
          </a:blip>
          <a:srcRect b="41174" l="39974" r="39264" t="7395"/>
          <a:stretch/>
        </p:blipFill>
        <p:spPr>
          <a:xfrm>
            <a:off x="7170375" y="1184600"/>
            <a:ext cx="1973625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">
                <a:solidFill>
                  <a:srgbClr val="FFFFFF"/>
                </a:solidFill>
              </a:rPr>
              <a:t>Коммерческий директор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Человек 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/>
              <a:t>Генеральный директор</a:t>
            </a:r>
            <a:endParaRPr sz="800"/>
          </a:p>
        </p:txBody>
      </p:sp>
      <p:sp>
        <p:nvSpPr>
          <p:cNvPr id="275" name="Google Shape;275;p26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Человек 1</a:t>
            </a:r>
            <a:endParaRPr/>
          </a:p>
        </p:txBody>
      </p:sp>
      <p:pic>
        <p:nvPicPr>
          <p:cNvPr descr="offset_comp_460623_edited2.jpg" id="276" name="Google Shape;276;p26"/>
          <p:cNvPicPr preferRelativeResize="0"/>
          <p:nvPr/>
        </p:nvPicPr>
        <p:blipFill rotWithShape="1">
          <a:blip r:embed="rId3">
            <a:alphaModFix/>
          </a:blip>
          <a:srcRect b="16826" l="6668" r="32150" t="8357"/>
          <a:stretch/>
        </p:blipFill>
        <p:spPr>
          <a:xfrm>
            <a:off x="5146750" y="1184598"/>
            <a:ext cx="3997252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Введите свой текст здесь Введите свой текст здесь Введите свой текст здесь Введите свой текст здесь Введите свой текст здесь Введите свой текст здесь Введите свой текст здесь.</a:t>
            </a:r>
            <a:endParaRPr sz="1100"/>
          </a:p>
        </p:txBody>
      </p:sp>
      <p:sp>
        <p:nvSpPr>
          <p:cNvPr id="278" name="Google Shape;278;p26"/>
          <p:cNvSpPr txBox="1"/>
          <p:nvPr/>
        </p:nvSpPr>
        <p:spPr>
          <a:xfrm>
            <a:off x="752203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A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3571709" y="344507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752203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B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3571709" y="366113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752203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C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571709" y="387719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752203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Навык D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3571709" y="409324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6" name="Google Shape;286;p26"/>
          <p:cNvGrpSpPr/>
          <p:nvPr/>
        </p:nvGrpSpPr>
        <p:grpSpPr>
          <a:xfrm>
            <a:off x="1337136" y="3553575"/>
            <a:ext cx="2234577" cy="82200"/>
            <a:chOff x="1690385" y="3350900"/>
            <a:chExt cx="1823400" cy="82200"/>
          </a:xfrm>
        </p:grpSpPr>
        <p:sp>
          <p:nvSpPr>
            <p:cNvPr id="287" name="Google Shape;287;p26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6"/>
          <p:cNvGrpSpPr/>
          <p:nvPr/>
        </p:nvGrpSpPr>
        <p:grpSpPr>
          <a:xfrm>
            <a:off x="1337117" y="3775225"/>
            <a:ext cx="2234595" cy="82200"/>
            <a:chOff x="1690370" y="3572550"/>
            <a:chExt cx="1823415" cy="82200"/>
          </a:xfrm>
        </p:grpSpPr>
        <p:sp>
          <p:nvSpPr>
            <p:cNvPr id="290" name="Google Shape;290;p26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1337133" y="3969725"/>
            <a:ext cx="2234579" cy="82206"/>
            <a:chOff x="1690383" y="3767050"/>
            <a:chExt cx="1823402" cy="82206"/>
          </a:xfrm>
        </p:grpSpPr>
        <p:sp>
          <p:nvSpPr>
            <p:cNvPr id="293" name="Google Shape;293;p26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>
            <a:off x="1337136" y="4184600"/>
            <a:ext cx="2234577" cy="82200"/>
            <a:chOff x="1690385" y="3981925"/>
            <a:chExt cx="1823400" cy="82200"/>
          </a:xfrm>
        </p:grpSpPr>
        <p:sp>
          <p:nvSpPr>
            <p:cNvPr id="296" name="Google Shape;296;p26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